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3" r:id="rId20"/>
    <p:sldId id="302" r:id="rId21"/>
    <p:sldId id="304" r:id="rId22"/>
    <p:sldId id="306" r:id="rId23"/>
    <p:sldId id="301" r:id="rId24"/>
    <p:sldId id="307" r:id="rId25"/>
    <p:sldId id="308" r:id="rId26"/>
    <p:sldId id="309" r:id="rId27"/>
    <p:sldId id="277" r:id="rId2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4" d="100"/>
          <a:sy n="64" d="100"/>
        </p:scale>
        <p:origin x="3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8B1614-45BF-49FA-97D0-A3C9C672815D}"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3014547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8B1614-45BF-49FA-97D0-A3C9C672815D}"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223874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8B1614-45BF-49FA-97D0-A3C9C672815D}"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351968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8B1614-45BF-49FA-97D0-A3C9C672815D}"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3654078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8B1614-45BF-49FA-97D0-A3C9C672815D}" type="datetimeFigureOut">
              <a:rPr lang="en-US" smtClean="0"/>
              <a:t>7/11/2019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2182808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8B1614-45BF-49FA-97D0-A3C9C672815D}" type="datetimeFigureOut">
              <a:rPr lang="en-US" smtClean="0"/>
              <a:t>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19419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8B1614-45BF-49FA-97D0-A3C9C672815D}" type="datetimeFigureOut">
              <a:rPr lang="en-US" smtClean="0"/>
              <a:t>7/11/2019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588022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8B1614-45BF-49FA-97D0-A3C9C672815D}" type="datetimeFigureOut">
              <a:rPr lang="en-US" smtClean="0"/>
              <a:t>7/11/2019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2481315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B1614-45BF-49FA-97D0-A3C9C672815D}" type="datetimeFigureOut">
              <a:rPr lang="en-US" smtClean="0"/>
              <a:t>7/11/2019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70643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8B1614-45BF-49FA-97D0-A3C9C672815D}" type="datetimeFigureOut">
              <a:rPr lang="en-US" smtClean="0"/>
              <a:t>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217065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8B1614-45BF-49FA-97D0-A3C9C672815D}" type="datetimeFigureOut">
              <a:rPr lang="en-US" smtClean="0"/>
              <a:t>7/11/2019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0F8B67-A5E4-4B81-A139-65600F3449F3}" type="slidenum">
              <a:rPr lang="en-US" smtClean="0"/>
              <a:t>‹#›</a:t>
            </a:fld>
            <a:endParaRPr lang="en-US" dirty="0"/>
          </a:p>
        </p:txBody>
      </p:sp>
    </p:spTree>
    <p:extLst>
      <p:ext uri="{BB962C8B-B14F-4D97-AF65-F5344CB8AC3E}">
        <p14:creationId xmlns:p14="http://schemas.microsoft.com/office/powerpoint/2010/main" val="193938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B1614-45BF-49FA-97D0-A3C9C672815D}" type="datetimeFigureOut">
              <a:rPr lang="en-US" smtClean="0"/>
              <a:t>7/11/2019</a:t>
            </a:fld>
            <a:endParaRPr lang="en-US" dirty="0"/>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F8B67-A5E4-4B81-A139-65600F3449F3}" type="slidenum">
              <a:rPr lang="en-US" smtClean="0"/>
              <a:t>‹#›</a:t>
            </a:fld>
            <a:endParaRPr lang="en-US" dirty="0"/>
          </a:p>
        </p:txBody>
      </p:sp>
    </p:spTree>
    <p:extLst>
      <p:ext uri="{BB962C8B-B14F-4D97-AF65-F5344CB8AC3E}">
        <p14:creationId xmlns:p14="http://schemas.microsoft.com/office/powerpoint/2010/main" val="1423070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adapacific.org/assets/documents/emergency-power-planning-factsheet_revised-5.2018.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fema.gov/media-library-data/1533580334064-72e9356ed35b726b1a25f4a8c3372c9d/DRAFT_Planning_Considerations_Evacuation_and_Shelter-in-Place_201808.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fema.gov/media-library/assets/documents/26441" TargetMode="External"/><Relationship Id="rId2" Type="http://schemas.openxmlformats.org/officeDocument/2006/relationships/hyperlink" Target="https://www.adapacific.org/assets/documents/maintaining-site-accessibility-checklist-factsheet-12-7-2015.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amhsa.gov/dtac" TargetMode="External"/><Relationship Id="rId2" Type="http://schemas.openxmlformats.org/officeDocument/2006/relationships/hyperlink" Target="https://www.fema.gov/media-library-data/1423604728233-1d76a43cabf1209678054c0828bbe8b8/EffectiveCoordinationofRecoveryResourcesGuide020515vFNL.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dhs.gov/civil-rights-emergencies-and-disaster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Margaret.Schaefer@hq.dhs.gov" TargetMode="External"/><Relationship Id="rId2" Type="http://schemas.openxmlformats.org/officeDocument/2006/relationships/hyperlink" Target="mailto:Brian.Parsons@hq.dhs.gov" TargetMode="External"/><Relationship Id="rId1" Type="http://schemas.openxmlformats.org/officeDocument/2006/relationships/slideLayout" Target="../slideLayouts/slideLayout2.xml"/><Relationship Id="rId4" Type="http://schemas.openxmlformats.org/officeDocument/2006/relationships/hyperlink" Target="mailto:Rebekah.Tosado@hq.dhs.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842838"/>
            <a:ext cx="7772400" cy="2667126"/>
          </a:xfrm>
        </p:spPr>
        <p:txBody>
          <a:bodyPr>
            <a:normAutofit fontScale="90000"/>
          </a:bodyPr>
          <a:lstStyle/>
          <a:p>
            <a:r>
              <a:rPr lang="en-US" sz="3100" dirty="0">
                <a:latin typeface="Arial" panose="020B0604020202020204" pitchFamily="34" charset="0"/>
                <a:cs typeface="Arial" panose="020B0604020202020204" pitchFamily="34" charset="0"/>
              </a:rPr>
              <a:t>ADA National Network Learning Session</a:t>
            </a:r>
            <a:br>
              <a:rPr lang="en-US" sz="3100"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Recommendations for Emergency Managers to Improve Disaster Services for Persons with Disabilities</a:t>
            </a:r>
            <a:br>
              <a:rPr lang="en-US" sz="3600" b="1" dirty="0">
                <a:latin typeface="Arial" panose="020B0604020202020204" pitchFamily="34" charset="0"/>
                <a:cs typeface="Arial" panose="020B0604020202020204" pitchFamily="34" charset="0"/>
              </a:rPr>
            </a:br>
            <a:endParaRPr lang="en-US" sz="3600" b="1" dirty="0"/>
          </a:p>
        </p:txBody>
      </p:sp>
      <p:sp>
        <p:nvSpPr>
          <p:cNvPr id="5" name="Subtitle 4"/>
          <p:cNvSpPr>
            <a:spLocks noGrp="1"/>
          </p:cNvSpPr>
          <p:nvPr>
            <p:ph type="subTitle" idx="1"/>
          </p:nvPr>
        </p:nvSpPr>
        <p:spPr/>
        <p:txBody>
          <a:bodyPr>
            <a:normAutofit lnSpcReduction="10000"/>
          </a:bodyPr>
          <a:lstStyle/>
          <a:p>
            <a:r>
              <a:rPr lang="en-US" dirty="0">
                <a:latin typeface="Arial" panose="020B0604020202020204" pitchFamily="34" charset="0"/>
                <a:cs typeface="Arial" panose="020B0604020202020204" pitchFamily="34" charset="0"/>
              </a:rPr>
              <a:t>U.S. Department of Homeland Security </a:t>
            </a:r>
          </a:p>
          <a:p>
            <a:r>
              <a:rPr lang="en-US" dirty="0">
                <a:latin typeface="Arial" panose="020B0604020202020204" pitchFamily="34" charset="0"/>
                <a:cs typeface="Arial" panose="020B0604020202020204" pitchFamily="34" charset="0"/>
              </a:rPr>
              <a:t>Office for Civil Rights and Civil Liberties</a:t>
            </a:r>
          </a:p>
          <a:p>
            <a:r>
              <a:rPr lang="en-US" dirty="0">
                <a:latin typeface="Arial" panose="020B0604020202020204" pitchFamily="34" charset="0"/>
                <a:cs typeface="Arial" panose="020B0604020202020204" pitchFamily="34" charset="0"/>
              </a:rPr>
              <a:t>July 11, 2019</a:t>
            </a:r>
          </a:p>
          <a:p>
            <a:r>
              <a:rPr lang="en-US" dirty="0"/>
              <a:t> </a:t>
            </a:r>
          </a:p>
          <a:p>
            <a:endParaRPr lang="en-US" dirty="0"/>
          </a:p>
        </p:txBody>
      </p:sp>
    </p:spTree>
    <p:extLst>
      <p:ext uri="{BB962C8B-B14F-4D97-AF65-F5344CB8AC3E}">
        <p14:creationId xmlns:p14="http://schemas.microsoft.com/office/powerpoint/2010/main" val="1348599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fontScale="92500"/>
          </a:bodyPr>
          <a:lstStyle/>
          <a:p>
            <a:pPr marL="0" indent="0">
              <a:buNone/>
            </a:pPr>
            <a:r>
              <a:rPr lang="en-US" sz="2600" b="1" dirty="0">
                <a:solidFill>
                  <a:srgbClr val="FF0000"/>
                </a:solidFill>
              </a:rPr>
              <a:t>Preparedness…</a:t>
            </a:r>
          </a:p>
          <a:p>
            <a:pPr lvl="0"/>
            <a:r>
              <a:rPr lang="en-US" dirty="0"/>
              <a:t>Develop a comprehensive plan to supply and distribute key lifesaving medications and supplies, such as oxygen to oxygen-dependent individuals, during and following disasters.</a:t>
            </a:r>
          </a:p>
          <a:p>
            <a:pPr lvl="0"/>
            <a:r>
              <a:rPr lang="en-US" dirty="0"/>
              <a:t>Include in the plan how to deal with time sensitive medical treatment interruptions, such as to those who need dialysis, or those who have insufficient supplies of important medications. </a:t>
            </a:r>
          </a:p>
          <a:p>
            <a:pPr lvl="0"/>
            <a:r>
              <a:rPr lang="en-US" dirty="0"/>
              <a:t>Develop effective alternative solutions to address the needs of people who rely on power-dependent medical equipment during extended power outages. </a:t>
            </a:r>
          </a:p>
          <a:p>
            <a:endParaRPr lang="en-US" dirty="0"/>
          </a:p>
        </p:txBody>
      </p:sp>
    </p:spTree>
    <p:extLst>
      <p:ext uri="{BB962C8B-B14F-4D97-AF65-F5344CB8AC3E}">
        <p14:creationId xmlns:p14="http://schemas.microsoft.com/office/powerpoint/2010/main" val="2477731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marL="0" indent="0">
              <a:buNone/>
            </a:pPr>
            <a:r>
              <a:rPr lang="en-US" sz="2600" b="1" dirty="0">
                <a:solidFill>
                  <a:srgbClr val="FF0000"/>
                </a:solidFill>
              </a:rPr>
              <a:t>Preparedness…</a:t>
            </a:r>
          </a:p>
          <a:p>
            <a:pPr marL="0" indent="0">
              <a:buNone/>
            </a:pPr>
            <a:r>
              <a:rPr lang="en-US" b="1" dirty="0"/>
              <a:t>Resources</a:t>
            </a:r>
            <a:r>
              <a:rPr lang="en-US" dirty="0"/>
              <a:t>:</a:t>
            </a:r>
          </a:p>
          <a:p>
            <a:r>
              <a:rPr lang="en-US" sz="2400" dirty="0"/>
              <a:t>ADA National Network: </a:t>
            </a:r>
            <a:r>
              <a:rPr lang="en-US" sz="2400" b="1" dirty="0"/>
              <a:t>Emergency Power Planning for People Who Use Electricity and Battery Dependent Assistive Technology and Medical Device </a:t>
            </a:r>
            <a:r>
              <a:rPr lang="en-US" sz="2400" u="sng" dirty="0">
                <a:hlinkClick r:id="rId2"/>
              </a:rPr>
              <a:t>https://www.adapacific.org/assets/documents/emergency-power-planning-factsheet_revised-5.2018.pdf</a:t>
            </a:r>
            <a:endParaRPr lang="en-US" sz="2400" dirty="0"/>
          </a:p>
          <a:p>
            <a:endParaRPr lang="en-US" dirty="0"/>
          </a:p>
        </p:txBody>
      </p:sp>
    </p:spTree>
    <p:extLst>
      <p:ext uri="{BB962C8B-B14F-4D97-AF65-F5344CB8AC3E}">
        <p14:creationId xmlns:p14="http://schemas.microsoft.com/office/powerpoint/2010/main" val="865907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marL="0" indent="0">
              <a:buNone/>
            </a:pPr>
            <a:r>
              <a:rPr lang="en-US" b="1" dirty="0">
                <a:solidFill>
                  <a:srgbClr val="FF0000"/>
                </a:solidFill>
              </a:rPr>
              <a:t>Evacuation</a:t>
            </a:r>
          </a:p>
          <a:p>
            <a:r>
              <a:rPr lang="en-US" sz="2400" dirty="0"/>
              <a:t>Train first responders and volunteers on disability awareness and different rescue strategies that are safe and effective for individuals with a variety of disabilities.</a:t>
            </a:r>
          </a:p>
          <a:p>
            <a:pPr lvl="0"/>
            <a:r>
              <a:rPr lang="en-US" sz="2400" dirty="0"/>
              <a:t>Develop and use redundant and accessible forms of communication regarding the location of evacuation routes, pick up points, and shelters.  Examples include; email, social media messages, American Sign Language interpreted videos, and outbound calls and text messages.   </a:t>
            </a:r>
          </a:p>
          <a:p>
            <a:pPr lvl="0"/>
            <a:r>
              <a:rPr lang="en-US" sz="2400" dirty="0"/>
              <a:t>Engage community-based organizations in planning and leverage use of the full array of existing accessible transportation assets in each community</a:t>
            </a:r>
          </a:p>
          <a:p>
            <a:endParaRPr lang="en-US" dirty="0"/>
          </a:p>
        </p:txBody>
      </p:sp>
    </p:spTree>
    <p:extLst>
      <p:ext uri="{BB962C8B-B14F-4D97-AF65-F5344CB8AC3E}">
        <p14:creationId xmlns:p14="http://schemas.microsoft.com/office/powerpoint/2010/main" val="1071200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marL="0" indent="0">
              <a:buNone/>
            </a:pPr>
            <a:r>
              <a:rPr lang="en-US" b="1" dirty="0">
                <a:solidFill>
                  <a:srgbClr val="FF0000"/>
                </a:solidFill>
              </a:rPr>
              <a:t>Evacuation…</a:t>
            </a:r>
          </a:p>
          <a:p>
            <a:pPr lvl="0"/>
            <a:r>
              <a:rPr lang="en-US" sz="2400" dirty="0"/>
              <a:t>To the extent jurisdictions use emergency registries to identify individuals in the community who need assistance during evacuations—or for other disaster-related purposes—be aware of the shortcomings of relying solely on these registries (e.g., outdated information, public confusion about the purpose of a registry, expectations created by such use, reluctance of some eligible individuals to register) and develop additional ways of identifying those in the community in need of assistance during evacuation, such as through use of applications and other technologies.  </a:t>
            </a:r>
          </a:p>
          <a:p>
            <a:endParaRPr lang="en-US" dirty="0"/>
          </a:p>
        </p:txBody>
      </p:sp>
    </p:spTree>
    <p:extLst>
      <p:ext uri="{BB962C8B-B14F-4D97-AF65-F5344CB8AC3E}">
        <p14:creationId xmlns:p14="http://schemas.microsoft.com/office/powerpoint/2010/main" val="2253891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marL="0" indent="0">
              <a:buNone/>
            </a:pPr>
            <a:r>
              <a:rPr lang="en-US" b="1" dirty="0">
                <a:solidFill>
                  <a:srgbClr val="FF0000"/>
                </a:solidFill>
              </a:rPr>
              <a:t>Evacuation…</a:t>
            </a:r>
          </a:p>
          <a:p>
            <a:pPr lvl="0"/>
            <a:r>
              <a:rPr lang="en-US" sz="2400" dirty="0"/>
              <a:t>Partner with the array of existing disability and healthcare service providers and non-governmental organizations, such as Centers for Independent Living, and use appropriate government databases, such as local services beneficiaries, as applicable, and U.S. Census Bureau data sources, to help identify those with access and functional needs in the community to safely meet their emergency evacuation needs.  </a:t>
            </a:r>
          </a:p>
          <a:p>
            <a:endParaRPr lang="en-US" dirty="0"/>
          </a:p>
        </p:txBody>
      </p:sp>
    </p:spTree>
    <p:extLst>
      <p:ext uri="{BB962C8B-B14F-4D97-AF65-F5344CB8AC3E}">
        <p14:creationId xmlns:p14="http://schemas.microsoft.com/office/powerpoint/2010/main" val="4041735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marL="0" indent="0">
              <a:buNone/>
            </a:pPr>
            <a:r>
              <a:rPr lang="en-US" b="1" dirty="0">
                <a:solidFill>
                  <a:srgbClr val="FF0000"/>
                </a:solidFill>
              </a:rPr>
              <a:t>Evacuation…</a:t>
            </a:r>
          </a:p>
          <a:p>
            <a:pPr marL="0" indent="0">
              <a:buNone/>
            </a:pPr>
            <a:r>
              <a:rPr lang="en-US" dirty="0"/>
              <a:t>Resources:</a:t>
            </a:r>
          </a:p>
          <a:p>
            <a:r>
              <a:rPr lang="en-US" sz="2400" dirty="0"/>
              <a:t>DHS/FEMA: </a:t>
            </a:r>
            <a:r>
              <a:rPr lang="en-US" sz="2400" b="1" dirty="0"/>
              <a:t>Draft Planning Considerations: Evacuation and Shelter-In-Place (check FEMA.gov for final draft) </a:t>
            </a:r>
            <a:r>
              <a:rPr lang="en-US" sz="2400" b="1" i="1" dirty="0"/>
              <a:t>  </a:t>
            </a:r>
            <a:r>
              <a:rPr lang="en-US" sz="2400" u="sng" dirty="0">
                <a:hlinkClick r:id="rId2"/>
              </a:rPr>
              <a:t>https://www.fema.gov/media-library-data/1533580334064-72e9356ed35b726b1a25f4a8c3372c9d/DRAFT_Planning_Considerations_Evacuation_and_Shelter-in-Place_201808.pdf</a:t>
            </a:r>
            <a:endParaRPr lang="en-US" sz="2400" dirty="0"/>
          </a:p>
          <a:p>
            <a:endParaRPr lang="en-US" dirty="0"/>
          </a:p>
        </p:txBody>
      </p:sp>
    </p:spTree>
    <p:extLst>
      <p:ext uri="{BB962C8B-B14F-4D97-AF65-F5344CB8AC3E}">
        <p14:creationId xmlns:p14="http://schemas.microsoft.com/office/powerpoint/2010/main" val="3272259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fontScale="85000" lnSpcReduction="20000"/>
          </a:bodyPr>
          <a:lstStyle/>
          <a:p>
            <a:pPr marL="0" indent="0">
              <a:buNone/>
            </a:pPr>
            <a:r>
              <a:rPr lang="en-US" b="1" dirty="0">
                <a:solidFill>
                  <a:srgbClr val="FF0000"/>
                </a:solidFill>
              </a:rPr>
              <a:t>Effective Communication</a:t>
            </a:r>
          </a:p>
          <a:p>
            <a:pPr lvl="0"/>
            <a:r>
              <a:rPr lang="en-US" dirty="0"/>
              <a:t>Increase the use of accessible social media for transmitting alerts, warnings, and real-time response information to individuals with disabilities, in addition to traditional systems used.</a:t>
            </a:r>
          </a:p>
          <a:p>
            <a:pPr lvl="0"/>
            <a:r>
              <a:rPr lang="en-US" dirty="0"/>
              <a:t>Review the capacity of 911 call centers to receive and address calls from individuals who are deaf or hard of hearing, among other individuals with disabilities, such as through use of video relay service and text messaging. </a:t>
            </a:r>
          </a:p>
          <a:p>
            <a:pPr lvl="0"/>
            <a:r>
              <a:rPr lang="en-US" dirty="0"/>
              <a:t>Remind local broadcasters to position sign language interpreters next to government officials providing emergency-related information and have government public affairs staff ensure the interpreters are visible to television viewers, and thus within the screen shot.  Engage local broadcasters in advance on this need and on providing real-time captioning for emergency information.</a:t>
            </a:r>
          </a:p>
          <a:p>
            <a:endParaRPr lang="en-US" dirty="0"/>
          </a:p>
        </p:txBody>
      </p:sp>
    </p:spTree>
    <p:extLst>
      <p:ext uri="{BB962C8B-B14F-4D97-AF65-F5344CB8AC3E}">
        <p14:creationId xmlns:p14="http://schemas.microsoft.com/office/powerpoint/2010/main" val="1683111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fontScale="85000" lnSpcReduction="20000"/>
          </a:bodyPr>
          <a:lstStyle/>
          <a:p>
            <a:pPr marL="0" indent="0">
              <a:buNone/>
            </a:pPr>
            <a:r>
              <a:rPr lang="en-US" b="1" dirty="0">
                <a:solidFill>
                  <a:srgbClr val="FF0000"/>
                </a:solidFill>
              </a:rPr>
              <a:t>Effective Communication</a:t>
            </a:r>
            <a:r>
              <a:rPr lang="en-US" dirty="0">
                <a:solidFill>
                  <a:srgbClr val="FF0000"/>
                </a:solidFill>
              </a:rPr>
              <a:t>…</a:t>
            </a:r>
          </a:p>
          <a:p>
            <a:pPr lvl="0"/>
            <a:r>
              <a:rPr lang="en-US" dirty="0"/>
              <a:t>Increase the use of accessible social media for transmitting alerts, warnings, and real-time response information to individuals with disabilities, in addition to traditional systems used.</a:t>
            </a:r>
          </a:p>
          <a:p>
            <a:pPr lvl="0"/>
            <a:r>
              <a:rPr lang="en-US" dirty="0"/>
              <a:t>Review the capacity of 911 call centers to receive and address calls from individuals who are deaf or hard of hearing, among other individuals with disabilities, such as through use of video relay service and text messaging. </a:t>
            </a:r>
          </a:p>
          <a:p>
            <a:pPr lvl="0"/>
            <a:r>
              <a:rPr lang="en-US" dirty="0"/>
              <a:t>Remind local broadcasters to position sign language interpreters next to government officials providing emergency-related information and have government public affairs staff ensure the interpreters are visible to television viewers, and thus within the screen shot.  Engage local broadcasters in advance on this need and on providing real-time captioning for emergency information.</a:t>
            </a:r>
          </a:p>
          <a:p>
            <a:endParaRPr lang="en-US" dirty="0"/>
          </a:p>
        </p:txBody>
      </p:sp>
    </p:spTree>
    <p:extLst>
      <p:ext uri="{BB962C8B-B14F-4D97-AF65-F5344CB8AC3E}">
        <p14:creationId xmlns:p14="http://schemas.microsoft.com/office/powerpoint/2010/main" val="1807657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marL="0" indent="0">
              <a:buNone/>
            </a:pPr>
            <a:r>
              <a:rPr lang="en-US" b="1" dirty="0">
                <a:solidFill>
                  <a:srgbClr val="FF0000"/>
                </a:solidFill>
              </a:rPr>
              <a:t>Effective Communication</a:t>
            </a:r>
            <a:r>
              <a:rPr lang="en-US" dirty="0">
                <a:solidFill>
                  <a:srgbClr val="FF0000"/>
                </a:solidFill>
              </a:rPr>
              <a:t>…</a:t>
            </a:r>
          </a:p>
          <a:p>
            <a:pPr lvl="0"/>
            <a:r>
              <a:rPr lang="en-US" sz="2400" dirty="0"/>
              <a:t>Develop and use existing and emerging accessible technologies (e.g., alerting devices, new applications) to reach people with disabilities— wherever they are located— during an emergency.</a:t>
            </a:r>
          </a:p>
          <a:p>
            <a:pPr lvl="0"/>
            <a:r>
              <a:rPr lang="en-US" sz="2400" dirty="0"/>
              <a:t>Continue to use non-technological strategies for conveying alerts and warnings to individuals with disabilities who do not have internet access, such as those living in remote areas.  Additionally, train and work with disability organizations in advance of disasters to obtain their help in amplifying government messaging to persons with disabilities during disasters.      </a:t>
            </a:r>
          </a:p>
          <a:p>
            <a:endParaRPr lang="en-US" dirty="0"/>
          </a:p>
        </p:txBody>
      </p:sp>
    </p:spTree>
    <p:extLst>
      <p:ext uri="{BB962C8B-B14F-4D97-AF65-F5344CB8AC3E}">
        <p14:creationId xmlns:p14="http://schemas.microsoft.com/office/powerpoint/2010/main" val="587360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marL="0" indent="0">
              <a:buNone/>
            </a:pPr>
            <a:r>
              <a:rPr lang="en-US" b="1" dirty="0">
                <a:solidFill>
                  <a:srgbClr val="FF0000"/>
                </a:solidFill>
              </a:rPr>
              <a:t>Sheltering </a:t>
            </a:r>
          </a:p>
          <a:p>
            <a:pPr lvl="0"/>
            <a:r>
              <a:rPr lang="en-US" sz="2400" dirty="0"/>
              <a:t>Arrange for rapid deployment of replacement durable medical supplies to general population shelters in emergencies.</a:t>
            </a:r>
          </a:p>
          <a:p>
            <a:pPr lvl="0"/>
            <a:r>
              <a:rPr lang="en-US" sz="2400" dirty="0"/>
              <a:t>Plan ahead to partner with community organizations, such as organizations that serve  individuals who have dementia or others that serve children with autism, to provide support services to individuals with disabilities in emergency shelters, as needed.    </a:t>
            </a:r>
          </a:p>
          <a:p>
            <a:pPr lvl="0"/>
            <a:r>
              <a:rPr lang="en-US" sz="2400" dirty="0"/>
              <a:t>Plan to embed staff or other community resource individuals with disability-related expertise in each shelter.</a:t>
            </a:r>
          </a:p>
          <a:p>
            <a:endParaRPr lang="en-US" dirty="0"/>
          </a:p>
        </p:txBody>
      </p:sp>
    </p:spTree>
    <p:extLst>
      <p:ext uri="{BB962C8B-B14F-4D97-AF65-F5344CB8AC3E}">
        <p14:creationId xmlns:p14="http://schemas.microsoft.com/office/powerpoint/2010/main" val="1981015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latin typeface="Arial" panose="020B0604020202020204" pitchFamily="34" charset="0"/>
                <a:cs typeface="Arial" panose="020B0604020202020204" pitchFamily="34" charset="0"/>
              </a:rPr>
              <a:t>Presentation Topics</a:t>
            </a:r>
          </a:p>
        </p:txBody>
      </p:sp>
      <p:sp>
        <p:nvSpPr>
          <p:cNvPr id="3" name="Content Placeholder 2"/>
          <p:cNvSpPr>
            <a:spLocks noGrp="1"/>
          </p:cNvSpPr>
          <p:nvPr>
            <p:ph idx="1"/>
          </p:nvPr>
        </p:nvSpPr>
        <p:spPr/>
        <p:txBody>
          <a:bodyPr>
            <a:normAutofit/>
          </a:bodyPr>
          <a:lstStyle/>
          <a:p>
            <a:pPr lvl="0"/>
            <a:endParaRPr lang="en-US" dirty="0"/>
          </a:p>
          <a:p>
            <a:pPr lvl="0"/>
            <a:r>
              <a:rPr lang="en-US" sz="2400" dirty="0"/>
              <a:t>Recap of CRCL Authority and Functions </a:t>
            </a:r>
          </a:p>
          <a:p>
            <a:pPr lvl="0"/>
            <a:r>
              <a:rPr lang="en-US" sz="2400" dirty="0"/>
              <a:t>Listening Sessions Overview</a:t>
            </a:r>
          </a:p>
          <a:p>
            <a:pPr lvl="0"/>
            <a:r>
              <a:rPr lang="en-US" sz="2400" dirty="0"/>
              <a:t>Recommendations from Listening Sessions </a:t>
            </a:r>
          </a:p>
          <a:p>
            <a:pPr lvl="1"/>
            <a:r>
              <a:rPr lang="en-US" dirty="0"/>
              <a:t>Recommendations </a:t>
            </a:r>
          </a:p>
          <a:p>
            <a:pPr lvl="1"/>
            <a:r>
              <a:rPr lang="en-US" dirty="0"/>
              <a:t>Related resources</a:t>
            </a:r>
          </a:p>
          <a:p>
            <a:pPr lvl="0"/>
            <a:r>
              <a:rPr lang="en-US" sz="2400" dirty="0"/>
              <a:t>Civil Rights and Emergencies Webpage</a:t>
            </a:r>
          </a:p>
          <a:p>
            <a:pPr marL="342900" marR="0" lvl="0" indent="-342900">
              <a:lnSpc>
                <a:spcPct val="150000"/>
              </a:lnSpc>
              <a:spcBef>
                <a:spcPts val="0"/>
              </a:spcBef>
              <a:spcAft>
                <a:spcPts val="800"/>
              </a:spcAft>
              <a:buFont typeface="Symbol" panose="05050102010706020507" pitchFamily="18" charset="2"/>
              <a:buChar char=""/>
            </a:pP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5376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marL="0" indent="0">
              <a:buNone/>
            </a:pPr>
            <a:r>
              <a:rPr lang="en-US" b="1" dirty="0">
                <a:solidFill>
                  <a:srgbClr val="FF0000"/>
                </a:solidFill>
              </a:rPr>
              <a:t>Sheltering… </a:t>
            </a:r>
          </a:p>
          <a:p>
            <a:pPr lvl="0"/>
            <a:r>
              <a:rPr lang="en-US" sz="2400" dirty="0"/>
              <a:t>Strengthen disability-related capacity and training of volunteers in shelters.</a:t>
            </a:r>
          </a:p>
          <a:p>
            <a:pPr lvl="0"/>
            <a:r>
              <a:rPr lang="en-US" sz="2400" dirty="0"/>
              <a:t>Ensure physical accessibility of facilities and strengthen accommodations for individuals with behavioral and sensory disabilities.  Additionally, ensure shelters provide access to power for electrical medical equipment and that they serve not just individuals with disabilities but also their family members and/or care providers.     </a:t>
            </a:r>
          </a:p>
          <a:p>
            <a:endParaRPr lang="en-US" dirty="0"/>
          </a:p>
        </p:txBody>
      </p:sp>
    </p:spTree>
    <p:extLst>
      <p:ext uri="{BB962C8B-B14F-4D97-AF65-F5344CB8AC3E}">
        <p14:creationId xmlns:p14="http://schemas.microsoft.com/office/powerpoint/2010/main" val="664153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marL="0" indent="0">
              <a:buNone/>
            </a:pPr>
            <a:r>
              <a:rPr lang="en-US" b="1" dirty="0">
                <a:solidFill>
                  <a:srgbClr val="FF0000"/>
                </a:solidFill>
              </a:rPr>
              <a:t>Sheltering… </a:t>
            </a:r>
          </a:p>
          <a:p>
            <a:pPr marL="0" indent="0">
              <a:buNone/>
            </a:pPr>
            <a:r>
              <a:rPr lang="en-US" b="1" dirty="0"/>
              <a:t>Resources:</a:t>
            </a:r>
          </a:p>
          <a:p>
            <a:r>
              <a:rPr lang="en-US" sz="2400" dirty="0"/>
              <a:t>ADA National Network: </a:t>
            </a:r>
            <a:r>
              <a:rPr lang="en-US" sz="2400" b="1" dirty="0"/>
              <a:t>Maintaining Site Accessibility during Emergencies Checklist</a:t>
            </a:r>
            <a:endParaRPr lang="en-US" sz="2400" dirty="0"/>
          </a:p>
          <a:p>
            <a:r>
              <a:rPr lang="en-US" sz="2400" u="sng" dirty="0">
                <a:hlinkClick r:id="rId2"/>
              </a:rPr>
              <a:t>https://www.adapacific.org/assets/documents/maintaining-site-accessibility-checklist-factsheet-12-7-2015.pdf</a:t>
            </a:r>
            <a:endParaRPr lang="en-US" sz="2400" dirty="0"/>
          </a:p>
          <a:p>
            <a:r>
              <a:rPr lang="en-US" sz="2400" dirty="0"/>
              <a:t>DHS/FEMA: </a:t>
            </a:r>
            <a:r>
              <a:rPr lang="en-US" sz="2400" b="1" dirty="0"/>
              <a:t>Guidance on Planning for Integration of Functional Needs Support Services In General Population Shelters </a:t>
            </a:r>
            <a:r>
              <a:rPr lang="en-US" sz="2400" u="sng" dirty="0">
                <a:hlinkClick r:id="rId3"/>
              </a:rPr>
              <a:t>https://www.fema.gov/media-library/assets/documents/26441</a:t>
            </a:r>
            <a:endParaRPr lang="en-US" sz="2400" dirty="0"/>
          </a:p>
          <a:p>
            <a:endParaRPr lang="en-US" dirty="0"/>
          </a:p>
        </p:txBody>
      </p:sp>
    </p:spTree>
    <p:extLst>
      <p:ext uri="{BB962C8B-B14F-4D97-AF65-F5344CB8AC3E}">
        <p14:creationId xmlns:p14="http://schemas.microsoft.com/office/powerpoint/2010/main" val="1757308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marL="0" indent="0">
              <a:buNone/>
            </a:pPr>
            <a:r>
              <a:rPr lang="en-US" b="1" dirty="0">
                <a:solidFill>
                  <a:srgbClr val="FF0000"/>
                </a:solidFill>
              </a:rPr>
              <a:t>Long-term Recovery</a:t>
            </a:r>
          </a:p>
          <a:p>
            <a:pPr lvl="0"/>
            <a:r>
              <a:rPr lang="en-US" sz="2400" dirty="0"/>
              <a:t>Fully integrate disability stakeholders into long-term recovery planning activities.</a:t>
            </a:r>
          </a:p>
          <a:p>
            <a:pPr lvl="0"/>
            <a:r>
              <a:rPr lang="en-US" sz="2400" dirty="0"/>
              <a:t>Ensure that plans related to meeting housing needs of the population take into consideration the accessibility needs of persons with disabilities.</a:t>
            </a:r>
          </a:p>
          <a:p>
            <a:pPr lvl="0"/>
            <a:r>
              <a:rPr lang="en-US" sz="2400" dirty="0"/>
              <a:t>Provide mental health services and communicate how to access those services in order to address disaster-related mental health impacts.  Providing mental health services as early as possible following a disaster is important for supporting individuals’ ability to participate in their own recovery.    </a:t>
            </a:r>
          </a:p>
          <a:p>
            <a:pPr marL="0" indent="0">
              <a:buNone/>
            </a:pPr>
            <a:endParaRPr lang="en-US" dirty="0">
              <a:solidFill>
                <a:srgbClr val="FF0000"/>
              </a:solidFill>
            </a:endParaRPr>
          </a:p>
        </p:txBody>
      </p:sp>
    </p:spTree>
    <p:extLst>
      <p:ext uri="{BB962C8B-B14F-4D97-AF65-F5344CB8AC3E}">
        <p14:creationId xmlns:p14="http://schemas.microsoft.com/office/powerpoint/2010/main" val="393033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lnSpcReduction="10000"/>
          </a:bodyPr>
          <a:lstStyle/>
          <a:p>
            <a:pPr marL="0" indent="0">
              <a:buNone/>
            </a:pPr>
            <a:r>
              <a:rPr lang="en-US" b="1" dirty="0">
                <a:solidFill>
                  <a:srgbClr val="FF0000"/>
                </a:solidFill>
              </a:rPr>
              <a:t>Long-term Recovery</a:t>
            </a:r>
          </a:p>
          <a:p>
            <a:pPr marL="0" indent="0">
              <a:buNone/>
            </a:pPr>
            <a:r>
              <a:rPr lang="en-US" sz="2600" dirty="0"/>
              <a:t>Resources: </a:t>
            </a:r>
          </a:p>
          <a:p>
            <a:r>
              <a:rPr lang="en-US" sz="2600" dirty="0"/>
              <a:t>DHS/FEMA: </a:t>
            </a:r>
            <a:r>
              <a:rPr lang="en-US" sz="2600" b="1" dirty="0"/>
              <a:t>Effective Coordination of Recovery Resources for State, Tribal, Territorial and Local Incidents</a:t>
            </a:r>
            <a:r>
              <a:rPr lang="en-US" sz="2600" dirty="0"/>
              <a:t>: </a:t>
            </a:r>
            <a:r>
              <a:rPr lang="en-US" sz="2600" u="sng" dirty="0">
                <a:hlinkClick r:id="rId2"/>
              </a:rPr>
              <a:t>https://www.fema.gov/media-library-data/1423604728233-1d76a43cabf1209678054c0828bbe8b8/EffectiveCoordinationofRecoveryResourcesGuide020515vFNL.pdf</a:t>
            </a:r>
            <a:r>
              <a:rPr lang="en-US" sz="2600" dirty="0"/>
              <a:t> </a:t>
            </a:r>
          </a:p>
          <a:p>
            <a:r>
              <a:rPr lang="en-US" sz="2600" dirty="0"/>
              <a:t>U.S. Department of Health and Human Services Substance Abuse and Mental Health Services Administration </a:t>
            </a:r>
            <a:r>
              <a:rPr lang="en-US" sz="2600" b="1" dirty="0"/>
              <a:t>SAMHSA Disaster Technical Assistance Center</a:t>
            </a:r>
            <a:r>
              <a:rPr lang="en-US" sz="2600" dirty="0"/>
              <a:t> </a:t>
            </a:r>
            <a:r>
              <a:rPr lang="en-US" sz="2600" u="sng" dirty="0">
                <a:hlinkClick r:id="rId3"/>
              </a:rPr>
              <a:t>https://www.samhsa.gov/dtac</a:t>
            </a:r>
            <a:endParaRPr lang="en-US" sz="2600" dirty="0"/>
          </a:p>
          <a:p>
            <a:pPr marL="0" indent="0">
              <a:buNone/>
            </a:pPr>
            <a:endParaRPr lang="en-US" dirty="0">
              <a:solidFill>
                <a:srgbClr val="FF0000"/>
              </a:solidFill>
            </a:endParaRPr>
          </a:p>
        </p:txBody>
      </p:sp>
    </p:spTree>
    <p:extLst>
      <p:ext uri="{BB962C8B-B14F-4D97-AF65-F5344CB8AC3E}">
        <p14:creationId xmlns:p14="http://schemas.microsoft.com/office/powerpoint/2010/main" val="1254206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br>
              <a:rPr lang="en-US" b="1" dirty="0"/>
            </a:br>
            <a:r>
              <a:rPr lang="en-US" b="1" dirty="0"/>
              <a:t>Role of National and Community Organizations?</a:t>
            </a:r>
            <a:br>
              <a:rPr lang="en-US" b="1" dirty="0"/>
            </a:b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lvl="0"/>
            <a:r>
              <a:rPr lang="en-US" sz="2400" dirty="0"/>
              <a:t>Provide support to local emergency managers when implementing the recommendations</a:t>
            </a:r>
          </a:p>
          <a:p>
            <a:pPr lvl="0"/>
            <a:r>
              <a:rPr lang="en-US" sz="2400" dirty="0"/>
              <a:t>Disseminate to organizations and individuals  </a:t>
            </a:r>
          </a:p>
          <a:p>
            <a:pPr lvl="0"/>
            <a:r>
              <a:rPr lang="en-US" sz="2400" dirty="0"/>
              <a:t>Other?</a:t>
            </a:r>
          </a:p>
          <a:p>
            <a:pPr marL="0" indent="0">
              <a:buNone/>
            </a:pPr>
            <a:endParaRPr lang="en-US" dirty="0">
              <a:solidFill>
                <a:srgbClr val="FF0000"/>
              </a:solidFill>
            </a:endParaRPr>
          </a:p>
        </p:txBody>
      </p:sp>
    </p:spTree>
    <p:extLst>
      <p:ext uri="{BB962C8B-B14F-4D97-AF65-F5344CB8AC3E}">
        <p14:creationId xmlns:p14="http://schemas.microsoft.com/office/powerpoint/2010/main" val="2340161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br>
              <a:rPr lang="en-US" b="1" dirty="0"/>
            </a:br>
            <a:br>
              <a:rPr lang="en-US" b="1" dirty="0"/>
            </a:br>
            <a:r>
              <a:rPr lang="en-US" b="1" dirty="0"/>
              <a:t>Civil Rights in Emergencies and Disasters Webpage                                                                                                                         </a:t>
            </a:r>
            <a:br>
              <a:rPr lang="en-US" dirty="0"/>
            </a:br>
            <a:br>
              <a:rPr lang="en-US" b="1" dirty="0"/>
            </a:b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lvl="0"/>
            <a:r>
              <a:rPr lang="en-US" sz="2400" dirty="0"/>
              <a:t>Materials from Listening Sessions </a:t>
            </a:r>
          </a:p>
          <a:p>
            <a:pPr lvl="0"/>
            <a:r>
              <a:rPr lang="en-US" sz="2400" dirty="0"/>
              <a:t>Recommendations for Emergency Managers for Improving the Delivery of Disaster Assistance to Disaster Survivors with Disabilities</a:t>
            </a:r>
          </a:p>
          <a:p>
            <a:pPr lvl="0"/>
            <a:r>
              <a:rPr lang="en-US" sz="2400" dirty="0"/>
              <a:t>Other Resources for Ensuring Nondiscrimination in Disaster Preparation, Response, and Recovery</a:t>
            </a:r>
          </a:p>
          <a:p>
            <a:pPr marL="0" indent="0">
              <a:buNone/>
            </a:pPr>
            <a:r>
              <a:rPr lang="en-US">
                <a:solidFill>
                  <a:srgbClr val="FF0000"/>
                </a:solidFill>
                <a:hlinkClick r:id="rId2"/>
              </a:rPr>
              <a:t>https://www.dhs.gov/civil-rights-emergencies-and-disasters</a:t>
            </a:r>
            <a:endParaRPr lang="en-US">
              <a:solidFill>
                <a:srgbClr val="FF0000"/>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955683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br>
              <a:rPr lang="en-US" b="1" dirty="0"/>
            </a:br>
            <a:br>
              <a:rPr lang="en-US" b="1" dirty="0"/>
            </a:br>
            <a:r>
              <a:rPr lang="en-US" b="1" dirty="0"/>
              <a:t>Civil Rights in Emergencies and Disasters Webpage                                                                                                                         </a:t>
            </a:r>
            <a:br>
              <a:rPr lang="en-US" dirty="0"/>
            </a:br>
            <a:br>
              <a:rPr lang="en-US" b="1" dirty="0"/>
            </a:b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lvl="0"/>
            <a:r>
              <a:rPr lang="en-US" dirty="0"/>
              <a:t>Request Technical Assistance - Send requests for technical assistance to: crcl@hq.dhs.gov or call 202-401-1474 | 1-866-644-8360 (toll free)</a:t>
            </a:r>
          </a:p>
          <a:p>
            <a:pPr lvl="0"/>
            <a:r>
              <a:rPr lang="en-US" dirty="0"/>
              <a:t>File a Complaint - For more information about filing a complaint with CRCL, visit: Make a Civil Rights Complaint.</a:t>
            </a:r>
          </a:p>
          <a:p>
            <a:pPr lvl="0"/>
            <a:r>
              <a:rPr lang="en-US" dirty="0"/>
              <a:t>Training Materials and Webinars</a:t>
            </a:r>
          </a:p>
          <a:p>
            <a:pPr marL="0" indent="0">
              <a:buNone/>
            </a:pPr>
            <a:endParaRPr lang="en-US" dirty="0">
              <a:solidFill>
                <a:srgbClr val="FF0000"/>
              </a:solidFill>
            </a:endParaRPr>
          </a:p>
        </p:txBody>
      </p:sp>
    </p:spTree>
    <p:extLst>
      <p:ext uri="{BB962C8B-B14F-4D97-AF65-F5344CB8AC3E}">
        <p14:creationId xmlns:p14="http://schemas.microsoft.com/office/powerpoint/2010/main" val="493981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solidFill>
                  <a:prstClr val="black"/>
                </a:solidFill>
                <a:latin typeface="Arial" panose="020B0604020202020204" pitchFamily="34" charset="0"/>
                <a:ea typeface="Calibri" panose="020F0502020204030204" pitchFamily="34" charset="0"/>
              </a:rPr>
              <a:t>Contact Information</a:t>
            </a:r>
            <a:endParaRPr lang="en-US" sz="3800" dirty="0"/>
          </a:p>
        </p:txBody>
      </p:sp>
      <p:sp>
        <p:nvSpPr>
          <p:cNvPr id="3" name="Content Placeholder 2"/>
          <p:cNvSpPr>
            <a:spLocks noGrp="1"/>
          </p:cNvSpPr>
          <p:nvPr>
            <p:ph idx="1"/>
          </p:nvPr>
        </p:nvSpPr>
        <p:spPr/>
        <p:txBody>
          <a:bodyPr>
            <a:normAutofit fontScale="85000" lnSpcReduction="20000"/>
          </a:bodyPr>
          <a:lstStyle/>
          <a:p>
            <a:pPr marL="0" marR="0" indent="0">
              <a:lnSpc>
                <a:spcPct val="107000"/>
              </a:lnSpc>
              <a:spcBef>
                <a:spcPts val="0"/>
              </a:spcBef>
              <a:spcAft>
                <a:spcPts val="800"/>
              </a:spcAft>
              <a:buNone/>
            </a:pPr>
            <a:r>
              <a:rPr lang="en-US" sz="2400" dirty="0">
                <a:latin typeface="Arial" panose="020B0604020202020204" pitchFamily="34" charset="0"/>
                <a:ea typeface="Calibri" panose="020F0502020204030204" pitchFamily="34" charset="0"/>
                <a:cs typeface="Arial" panose="020B0604020202020204" pitchFamily="34" charset="0"/>
              </a:rPr>
              <a:t>Presenter Information:</a:t>
            </a:r>
          </a:p>
          <a:p>
            <a:pPr marL="457189" lvl="1">
              <a:lnSpc>
                <a:spcPct val="107000"/>
              </a:lnSpc>
              <a:spcBef>
                <a:spcPts val="0"/>
              </a:spcBef>
              <a:spcAft>
                <a:spcPts val="800"/>
              </a:spcAft>
            </a:pPr>
            <a:r>
              <a:rPr lang="en-US" dirty="0">
                <a:latin typeface="Arial" panose="020B0604020202020204" pitchFamily="34" charset="0"/>
                <a:ea typeface="Calibri" panose="020F0502020204030204" pitchFamily="34" charset="0"/>
                <a:cs typeface="Arial" panose="020B0604020202020204" pitchFamily="34" charset="0"/>
              </a:rPr>
              <a:t>Brian Parsons, Senior Policy Advisor </a:t>
            </a:r>
            <a:br>
              <a:rPr lang="en-US" dirty="0">
                <a:latin typeface="Arial" panose="020B0604020202020204" pitchFamily="34" charset="0"/>
                <a:ea typeface="Calibri" panose="020F0502020204030204" pitchFamily="34" charset="0"/>
                <a:cs typeface="Arial" panose="020B0604020202020204" pitchFamily="34" charset="0"/>
              </a:rPr>
            </a:br>
            <a:r>
              <a:rPr lang="en-US" dirty="0">
                <a:latin typeface="Arial" panose="020B0604020202020204" pitchFamily="34" charset="0"/>
                <a:ea typeface="Calibri" panose="020F0502020204030204" pitchFamily="34" charset="0"/>
                <a:cs typeface="Arial" panose="020B0604020202020204" pitchFamily="34" charset="0"/>
              </a:rPr>
              <a:t>Antidiscrimination Group, DHS/CRCL</a:t>
            </a:r>
            <a:br>
              <a:rPr lang="en-US" dirty="0">
                <a:latin typeface="Arial" panose="020B0604020202020204" pitchFamily="34" charset="0"/>
                <a:ea typeface="Calibri" panose="020F0502020204030204" pitchFamily="34" charset="0"/>
                <a:cs typeface="Arial" panose="020B0604020202020204" pitchFamily="34" charset="0"/>
              </a:rPr>
            </a:br>
            <a:r>
              <a:rPr lang="en-US"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2"/>
              </a:rPr>
              <a:t>Brian.Parsons@hq.dhs.gov</a:t>
            </a:r>
            <a:endParaRPr lang="en-US" u="sng" dirty="0">
              <a:solidFill>
                <a:srgbClr val="0000FF"/>
              </a:solidFill>
              <a:latin typeface="Arial" panose="020B0604020202020204" pitchFamily="34" charset="0"/>
              <a:ea typeface="Calibri" panose="020F0502020204030204" pitchFamily="34" charset="0"/>
              <a:cs typeface="Arial" panose="020B0604020202020204" pitchFamily="34" charset="0"/>
            </a:endParaRPr>
          </a:p>
          <a:p>
            <a:pPr marL="457189" lvl="1">
              <a:lnSpc>
                <a:spcPct val="107000"/>
              </a:lnSpc>
              <a:spcBef>
                <a:spcPts val="0"/>
              </a:spcBef>
              <a:spcAft>
                <a:spcPts val="800"/>
              </a:spcAft>
            </a:pPr>
            <a:endParaRPr lang="en-US" u="sng" dirty="0">
              <a:solidFill>
                <a:srgbClr val="0000FF"/>
              </a:solidFill>
              <a:latin typeface="Arial" panose="020B0604020202020204" pitchFamily="34" charset="0"/>
              <a:ea typeface="Calibri" panose="020F0502020204030204" pitchFamily="34" charset="0"/>
              <a:cs typeface="Arial" panose="020B0604020202020204" pitchFamily="34" charset="0"/>
            </a:endParaRPr>
          </a:p>
          <a:p>
            <a:pPr marL="457189" lvl="1">
              <a:lnSpc>
                <a:spcPct val="107000"/>
              </a:lnSpc>
              <a:spcBef>
                <a:spcPts val="0"/>
              </a:spcBef>
              <a:spcAft>
                <a:spcPts val="800"/>
              </a:spcAft>
            </a:pPr>
            <a:r>
              <a:rPr lang="en-US" sz="2500" dirty="0">
                <a:latin typeface="Arial" panose="020B0604020202020204" pitchFamily="34" charset="0"/>
                <a:ea typeface="Calibri" panose="020F0502020204030204" pitchFamily="34" charset="0"/>
                <a:cs typeface="Arial" panose="020B0604020202020204" pitchFamily="34" charset="0"/>
              </a:rPr>
              <a:t>Margaret Schaefer, Senior Policy Advisor                      Antidiscrimination Group, DHS/CRCL         </a:t>
            </a:r>
            <a:r>
              <a:rPr lang="en-US" sz="2500" dirty="0">
                <a:latin typeface="Arial" panose="020B0604020202020204" pitchFamily="34" charset="0"/>
                <a:ea typeface="Calibri" panose="020F0502020204030204" pitchFamily="34" charset="0"/>
                <a:cs typeface="Arial" panose="020B0604020202020204" pitchFamily="34" charset="0"/>
                <a:hlinkClick r:id="rId3"/>
              </a:rPr>
              <a:t>Margaret.Schaefer@hq.dhs.gov</a:t>
            </a:r>
            <a:endParaRPr lang="en-US" u="sng" dirty="0">
              <a:solidFill>
                <a:srgbClr val="0000FF"/>
              </a:solidFill>
              <a:latin typeface="Arial" panose="020B0604020202020204" pitchFamily="34" charset="0"/>
              <a:ea typeface="Calibri" panose="020F0502020204030204" pitchFamily="34" charset="0"/>
              <a:cs typeface="Arial" panose="020B0604020202020204" pitchFamily="34" charset="0"/>
            </a:endParaRPr>
          </a:p>
          <a:p>
            <a:pPr marL="228595" lvl="1" indent="0">
              <a:lnSpc>
                <a:spcPct val="107000"/>
              </a:lnSpc>
              <a:spcBef>
                <a:spcPts val="0"/>
              </a:spcBef>
              <a:spcAft>
                <a:spcPts val="800"/>
              </a:spcAft>
              <a:buNone/>
            </a:pPr>
            <a:endParaRPr lang="en-US" dirty="0">
              <a:latin typeface="Arial" panose="020B0604020202020204" pitchFamily="34" charset="0"/>
              <a:ea typeface="Calibri" panose="020F0502020204030204" pitchFamily="34" charset="0"/>
              <a:cs typeface="Arial" panose="020B0604020202020204" pitchFamily="34" charset="0"/>
            </a:endParaRPr>
          </a:p>
          <a:p>
            <a:pPr marL="457189" lvl="1">
              <a:lnSpc>
                <a:spcPct val="107000"/>
              </a:lnSpc>
              <a:spcBef>
                <a:spcPts val="0"/>
              </a:spcBef>
              <a:spcAft>
                <a:spcPts val="800"/>
              </a:spcAft>
            </a:pPr>
            <a:r>
              <a:rPr lang="en-US" dirty="0">
                <a:latin typeface="Arial" panose="020B0604020202020204" pitchFamily="34" charset="0"/>
                <a:ea typeface="Calibri" panose="020F0502020204030204" pitchFamily="34" charset="0"/>
                <a:cs typeface="Arial" panose="020B0604020202020204" pitchFamily="34" charset="0"/>
              </a:rPr>
              <a:t>Rebekah Tosado, Section Chief </a:t>
            </a:r>
            <a:br>
              <a:rPr lang="en-US" dirty="0">
                <a:latin typeface="Arial" panose="020B0604020202020204" pitchFamily="34" charset="0"/>
                <a:ea typeface="Calibri" panose="020F0502020204030204" pitchFamily="34" charset="0"/>
                <a:cs typeface="Arial" panose="020B0604020202020204" pitchFamily="34" charset="0"/>
              </a:rPr>
            </a:br>
            <a:r>
              <a:rPr lang="en-US" dirty="0">
                <a:latin typeface="Arial" panose="020B0604020202020204" pitchFamily="34" charset="0"/>
                <a:ea typeface="Calibri" panose="020F0502020204030204" pitchFamily="34" charset="0"/>
                <a:cs typeface="Arial" panose="020B0604020202020204" pitchFamily="34" charset="0"/>
              </a:rPr>
              <a:t>Antidiscrimination Group, DHS/CRCL</a:t>
            </a:r>
            <a:br>
              <a:rPr lang="en-US" dirty="0">
                <a:latin typeface="Arial" panose="020B0604020202020204" pitchFamily="34" charset="0"/>
                <a:ea typeface="Calibri" panose="020F0502020204030204" pitchFamily="34" charset="0"/>
                <a:cs typeface="Arial" panose="020B0604020202020204" pitchFamily="34" charset="0"/>
              </a:rPr>
            </a:br>
            <a:r>
              <a:rPr lang="en-US"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4"/>
              </a:rPr>
              <a:t>Rebekah.Tosado@hq.dhs.gov</a:t>
            </a:r>
            <a:br>
              <a:rPr lang="en-US" u="sng" dirty="0">
                <a:solidFill>
                  <a:srgbClr val="0000FF"/>
                </a:solidFill>
                <a:latin typeface="Arial" panose="020B0604020202020204" pitchFamily="34" charset="0"/>
                <a:ea typeface="Calibri" panose="020F0502020204030204" pitchFamily="34" charset="0"/>
                <a:cs typeface="Arial" panose="020B0604020202020204" pitchFamily="34" charset="0"/>
              </a:rPr>
            </a:br>
            <a:endParaRPr lang="en-US" u="sng" dirty="0">
              <a:solidFill>
                <a:srgbClr val="0000FF"/>
              </a:solidFill>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88742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latin typeface="Arial" panose="020B0604020202020204" pitchFamily="34" charset="0"/>
                <a:cs typeface="Arial" panose="020B0604020202020204" pitchFamily="34" charset="0"/>
              </a:rPr>
              <a:t>Key Authority </a:t>
            </a:r>
            <a:br>
              <a:rPr lang="en-US" sz="3800" b="1" dirty="0">
                <a:latin typeface="Arial" panose="020B0604020202020204" pitchFamily="34" charset="0"/>
                <a:cs typeface="Arial" panose="020B0604020202020204" pitchFamily="34" charset="0"/>
              </a:rPr>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lvl="0"/>
            <a:r>
              <a:rPr lang="en-US" sz="2400" dirty="0"/>
              <a:t>Section 504 of the Rehabilitation Act of 1973 (prohibits discrimination based on disability) (DHS does not enforce the Americans with Disabilities Act; the ADA is modeled after Section 504; their provisions are generally interpreted the same)  </a:t>
            </a:r>
          </a:p>
          <a:p>
            <a:pPr lvl="0"/>
            <a:r>
              <a:rPr lang="en-US" sz="2400" dirty="0"/>
              <a:t>Section 504 applies to the Department’s programs and activities and to recipients of the Department’s financial assistance</a:t>
            </a:r>
          </a:p>
          <a:p>
            <a:pPr lvl="0"/>
            <a:r>
              <a:rPr lang="en-US" sz="2400" dirty="0"/>
              <a:t>Recipients of federal financial assistance, e.g., entities that receive federal grants </a:t>
            </a:r>
          </a:p>
          <a:p>
            <a:endParaRPr lang="en-US" dirty="0"/>
          </a:p>
        </p:txBody>
      </p:sp>
    </p:spTree>
    <p:extLst>
      <p:ext uri="{BB962C8B-B14F-4D97-AF65-F5344CB8AC3E}">
        <p14:creationId xmlns:p14="http://schemas.microsoft.com/office/powerpoint/2010/main" val="216090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latin typeface="Arial" panose="020B0604020202020204" pitchFamily="34" charset="0"/>
                <a:cs typeface="Arial" panose="020B0604020202020204" pitchFamily="34" charset="0"/>
              </a:rPr>
              <a:t>Key Functions</a:t>
            </a:r>
          </a:p>
        </p:txBody>
      </p:sp>
      <p:sp>
        <p:nvSpPr>
          <p:cNvPr id="3" name="Content Placeholder 2"/>
          <p:cNvSpPr>
            <a:spLocks noGrp="1"/>
          </p:cNvSpPr>
          <p:nvPr>
            <p:ph idx="1"/>
          </p:nvPr>
        </p:nvSpPr>
        <p:spPr/>
        <p:txBody>
          <a:bodyPr>
            <a:normAutofit/>
          </a:bodyPr>
          <a:lstStyle/>
          <a:p>
            <a:pPr lvl="0"/>
            <a:r>
              <a:rPr lang="en-US" sz="2400" dirty="0"/>
              <a:t>Advise Departmental leadership, operational program managers, and public affairs officials regarding civil rights and civil liberties considerations in preparedness, response, and recovery </a:t>
            </a:r>
          </a:p>
          <a:p>
            <a:pPr lvl="0"/>
            <a:r>
              <a:rPr lang="en-US" sz="2400" dirty="0"/>
              <a:t>Investigate and resolve formal complaints about compliance with civil rights</a:t>
            </a:r>
          </a:p>
          <a:p>
            <a:pPr lvl="0"/>
            <a:r>
              <a:rPr lang="en-US" sz="2400" dirty="0"/>
              <a:t>Engage with stakeholders to understand the impacts of disasters, address issues, and provide civil rights related information and resources</a:t>
            </a:r>
          </a:p>
          <a:p>
            <a:endParaRPr lang="en-US" dirty="0"/>
          </a:p>
        </p:txBody>
      </p:sp>
    </p:spTree>
    <p:extLst>
      <p:ext uri="{BB962C8B-B14F-4D97-AF65-F5344CB8AC3E}">
        <p14:creationId xmlns:p14="http://schemas.microsoft.com/office/powerpoint/2010/main" val="3438407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latin typeface="Arial" panose="020B0604020202020204" pitchFamily="34" charset="0"/>
                <a:cs typeface="Arial" panose="020B0604020202020204" pitchFamily="34" charset="0"/>
              </a:rPr>
              <a:t>Key Functions</a:t>
            </a:r>
          </a:p>
        </p:txBody>
      </p:sp>
      <p:sp>
        <p:nvSpPr>
          <p:cNvPr id="3" name="Content Placeholder 2"/>
          <p:cNvSpPr>
            <a:spLocks noGrp="1"/>
          </p:cNvSpPr>
          <p:nvPr>
            <p:ph idx="1"/>
          </p:nvPr>
        </p:nvSpPr>
        <p:spPr/>
        <p:txBody>
          <a:bodyPr>
            <a:normAutofit/>
          </a:bodyPr>
          <a:lstStyle/>
          <a:p>
            <a:pPr lvl="0"/>
            <a:r>
              <a:rPr lang="en-US" dirty="0"/>
              <a:t>Coordinate with federal interagency partners (e.g., FEMA Office of Equal Rights and FEMA Office Disability Integration and Coordination, U.S. Department of Justice Disability Rights Section and Federal Coordination and Compliance Section, U.S. Department of Health and Human Services) </a:t>
            </a:r>
          </a:p>
          <a:p>
            <a:pPr lvl="0"/>
            <a:r>
              <a:rPr lang="en-US" dirty="0"/>
              <a:t>Develop civil rights resources, deliver training, and provide technical assistance</a:t>
            </a:r>
          </a:p>
          <a:p>
            <a:endParaRPr lang="en-US" dirty="0"/>
          </a:p>
        </p:txBody>
      </p:sp>
    </p:spTree>
    <p:extLst>
      <p:ext uri="{BB962C8B-B14F-4D97-AF65-F5344CB8AC3E}">
        <p14:creationId xmlns:p14="http://schemas.microsoft.com/office/powerpoint/2010/main" val="1062676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Listening Sessions Overview</a:t>
            </a: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lvl="0"/>
            <a:r>
              <a:rPr lang="en-US" sz="2600" dirty="0"/>
              <a:t>What:  CRCL, in coordination with FEMA, listening sessions in states and territories heavily impacted by 2017 and 2018 hurricanes and wildfires </a:t>
            </a:r>
          </a:p>
          <a:p>
            <a:pPr lvl="0"/>
            <a:r>
              <a:rPr lang="en-US" sz="2600" dirty="0"/>
              <a:t>Why:  </a:t>
            </a:r>
          </a:p>
          <a:p>
            <a:pPr lvl="1"/>
            <a:r>
              <a:rPr lang="en-US" sz="2600" dirty="0"/>
              <a:t>Hear directly from disability stakeholders in communities that were impacted by these disasters</a:t>
            </a:r>
          </a:p>
          <a:p>
            <a:pPr lvl="1"/>
            <a:r>
              <a:rPr lang="en-US" sz="2600" dirty="0"/>
              <a:t>Document concerns and effective practices</a:t>
            </a:r>
          </a:p>
          <a:p>
            <a:endParaRPr lang="en-US" dirty="0"/>
          </a:p>
        </p:txBody>
      </p:sp>
    </p:spTree>
    <p:extLst>
      <p:ext uri="{BB962C8B-B14F-4D97-AF65-F5344CB8AC3E}">
        <p14:creationId xmlns:p14="http://schemas.microsoft.com/office/powerpoint/2010/main" val="696638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Listening Sessions Overview</a:t>
            </a: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pPr lvl="0"/>
            <a:r>
              <a:rPr lang="en-US" sz="2600" dirty="0"/>
              <a:t>Desired Outcomes:</a:t>
            </a:r>
          </a:p>
          <a:p>
            <a:pPr lvl="1"/>
            <a:r>
              <a:rPr lang="en-US" sz="2600" dirty="0"/>
              <a:t>Recommendations to emergency managers</a:t>
            </a:r>
          </a:p>
          <a:p>
            <a:pPr lvl="1"/>
            <a:r>
              <a:rPr lang="en-US" sz="2600" dirty="0"/>
              <a:t>Greater awareness of recipients/sub-recipients’ civil rights responsibilities in disasters </a:t>
            </a:r>
          </a:p>
          <a:p>
            <a:pPr lvl="1"/>
            <a:r>
              <a:rPr lang="en-US" sz="2600" dirty="0"/>
              <a:t>Enhance and/or spotlight coordination between emergency managers and disability organizations</a:t>
            </a:r>
          </a:p>
          <a:p>
            <a:pPr lvl="1"/>
            <a:r>
              <a:rPr lang="en-US" sz="2600" dirty="0"/>
              <a:t>Ultimately lead to civil rights compliance=nondiscrimination and inclusion</a:t>
            </a:r>
          </a:p>
          <a:p>
            <a:endParaRPr lang="en-US" dirty="0"/>
          </a:p>
        </p:txBody>
      </p:sp>
    </p:spTree>
    <p:extLst>
      <p:ext uri="{BB962C8B-B14F-4D97-AF65-F5344CB8AC3E}">
        <p14:creationId xmlns:p14="http://schemas.microsoft.com/office/powerpoint/2010/main" val="3449244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a:bodyPr>
          <a:lstStyle/>
          <a:p>
            <a:r>
              <a:rPr lang="en-US" dirty="0"/>
              <a:t>Target audience: recipients and subrecipients of federal financial assistance, including emergency management agencies, first responders, governmental service providers</a:t>
            </a:r>
          </a:p>
          <a:p>
            <a:endParaRPr lang="en-US" dirty="0"/>
          </a:p>
        </p:txBody>
      </p:sp>
    </p:spTree>
    <p:extLst>
      <p:ext uri="{BB962C8B-B14F-4D97-AF65-F5344CB8AC3E}">
        <p14:creationId xmlns:p14="http://schemas.microsoft.com/office/powerpoint/2010/main" val="3924965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Recommendations for Emergency Managers </a:t>
            </a:r>
            <a:br>
              <a:rPr lang="en-US" dirty="0"/>
            </a:br>
            <a:br>
              <a:rPr lang="en-US" dirty="0"/>
            </a:br>
            <a:endParaRPr lang="en-US" sz="3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1" y="1438102"/>
            <a:ext cx="7886700" cy="4738861"/>
          </a:xfrm>
        </p:spPr>
        <p:txBody>
          <a:bodyPr>
            <a:normAutofit lnSpcReduction="10000"/>
          </a:bodyPr>
          <a:lstStyle/>
          <a:p>
            <a:pPr marL="0" indent="0">
              <a:buNone/>
            </a:pPr>
            <a:r>
              <a:rPr lang="en-US" sz="2600" b="1" dirty="0">
                <a:solidFill>
                  <a:srgbClr val="FF0000"/>
                </a:solidFill>
              </a:rPr>
              <a:t>Preparedness</a:t>
            </a:r>
          </a:p>
          <a:p>
            <a:pPr lvl="0"/>
            <a:r>
              <a:rPr lang="en-US" sz="2600" dirty="0"/>
              <a:t>First and foremost, proactively include organizations that support and provide services to individuals with disabilities in emergency planning and preparedness efforts, including exercises.</a:t>
            </a:r>
          </a:p>
          <a:p>
            <a:pPr lvl="0"/>
            <a:r>
              <a:rPr lang="en-US" sz="2600" dirty="0"/>
              <a:t>Explicitly plan for individuals with disabilities who rely on power for medical equipment and other needs, such as insulin and dialysis.  In the event catastrophic disasters result in widespread loss of power, as well as communications; disruptions may disproportionately impact the elderly and individuals with disabilities who may be reliant on these services to remain in independent living arrangements.</a:t>
            </a:r>
          </a:p>
          <a:p>
            <a:endParaRPr lang="en-US" dirty="0"/>
          </a:p>
        </p:txBody>
      </p:sp>
    </p:spTree>
    <p:extLst>
      <p:ext uri="{BB962C8B-B14F-4D97-AF65-F5344CB8AC3E}">
        <p14:creationId xmlns:p14="http://schemas.microsoft.com/office/powerpoint/2010/main" val="29347889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TotalTime>
  <Words>1690</Words>
  <Application>Microsoft Office PowerPoint</Application>
  <PresentationFormat>On-screen Show (4:3)</PresentationFormat>
  <Paragraphs>124</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Symbol</vt:lpstr>
      <vt:lpstr>Office Theme</vt:lpstr>
      <vt:lpstr>ADA National Network Learning Session  Recommendations for Emergency Managers to Improve Disaster Services for Persons with Disabilities </vt:lpstr>
      <vt:lpstr>Presentation Topics</vt:lpstr>
      <vt:lpstr>Key Authority  </vt:lpstr>
      <vt:lpstr>Key Functions</vt:lpstr>
      <vt:lpstr>Key Functions</vt:lpstr>
      <vt:lpstr>Listening Sessions Overview </vt:lpstr>
      <vt:lpstr>Listening Sessions Overview </vt:lpstr>
      <vt:lpstr> Recommendations for Emergency Managers   </vt:lpstr>
      <vt:lpstr> Recommendations for Emergency Managers   </vt:lpstr>
      <vt:lpstr> Recommendations for Emergency Managers   </vt:lpstr>
      <vt:lpstr> Recommendations for Emergency Managers   </vt:lpstr>
      <vt:lpstr> Recommendations for Emergency Managers   </vt:lpstr>
      <vt:lpstr> Recommendations for Emergency Managers   </vt:lpstr>
      <vt:lpstr> Recommendations for Emergency Managers   </vt:lpstr>
      <vt:lpstr> Recommendations for Emergency Managers   </vt:lpstr>
      <vt:lpstr> Recommendations for Emergency Managers   </vt:lpstr>
      <vt:lpstr> Recommendations for Emergency Managers   </vt:lpstr>
      <vt:lpstr> Recommendations for Emergency Managers   </vt:lpstr>
      <vt:lpstr> Recommendations for Emergency Managers   </vt:lpstr>
      <vt:lpstr> Recommendations for Emergency Managers   </vt:lpstr>
      <vt:lpstr> Recommendations for Emergency Managers   </vt:lpstr>
      <vt:lpstr> Recommendations for Emergency Managers   </vt:lpstr>
      <vt:lpstr> Recommendations for Emergency Managers   </vt:lpstr>
      <vt:lpstr>  Role of National and Community Organizations?   </vt:lpstr>
      <vt:lpstr>   Civil Rights in Emergencies and Disasters Webpage                                                                                                                             </vt:lpstr>
      <vt:lpstr>   Civil Rights in Emergencies and Disasters Webpage                                                                                                                             </vt:lpstr>
      <vt:lpstr>Contact Information</vt:lpstr>
    </vt:vector>
  </TitlesOfParts>
  <Company>DHS-HQ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National Network Learning Session  The Disaster Response Efforts of the Department of Homeland Security</dc:title>
  <dc:creator>Vance, Amy</dc:creator>
  <cp:lastModifiedBy>Lewis Kraus</cp:lastModifiedBy>
  <cp:revision>31</cp:revision>
  <cp:lastPrinted>2018-07-11T17:44:33Z</cp:lastPrinted>
  <dcterms:created xsi:type="dcterms:W3CDTF">2018-07-06T19:46:35Z</dcterms:created>
  <dcterms:modified xsi:type="dcterms:W3CDTF">2019-07-11T17:22:05Z</dcterms:modified>
</cp:coreProperties>
</file>